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8" r:id="rId5"/>
    <p:sldId id="260" r:id="rId6"/>
    <p:sldId id="267" r:id="rId7"/>
    <p:sldId id="268" r:id="rId8"/>
    <p:sldId id="269" r:id="rId9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orient="horz" pos="2704">
          <p15:clr>
            <a:srgbClr val="A4A3A4"/>
          </p15:clr>
        </p15:guide>
        <p15:guide id="3" orient="horz" pos="4065">
          <p15:clr>
            <a:srgbClr val="A4A3A4"/>
          </p15:clr>
        </p15:guide>
        <p15:guide id="4" orient="horz" pos="618" userDrawn="1">
          <p15:clr>
            <a:srgbClr val="A4A3A4"/>
          </p15:clr>
        </p15:guide>
        <p15:guide id="5" orient="horz" pos="3929" userDrawn="1">
          <p15:clr>
            <a:srgbClr val="A4A3A4"/>
          </p15:clr>
        </p15:guide>
        <p15:guide id="6" pos="295">
          <p15:clr>
            <a:srgbClr val="A4A3A4"/>
          </p15:clr>
        </p15:guide>
        <p15:guide id="7" pos="4785">
          <p15:clr>
            <a:srgbClr val="A4A3A4"/>
          </p15:clr>
        </p15:guide>
        <p15:guide id="8" pos="1338">
          <p15:clr>
            <a:srgbClr val="A4A3A4"/>
          </p15:clr>
        </p15:guide>
        <p15:guide id="9" pos="5420" userDrawn="1">
          <p15:clr>
            <a:srgbClr val="A4A3A4"/>
          </p15:clr>
        </p15:guide>
        <p15:guide id="10" pos="27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D85D"/>
    <a:srgbClr val="AEAEAE"/>
    <a:srgbClr val="CC9900"/>
    <a:srgbClr val="A85400"/>
    <a:srgbClr val="9A4D00"/>
    <a:srgbClr val="CC6600"/>
    <a:srgbClr val="003399"/>
    <a:srgbClr val="0066CC"/>
    <a:srgbClr val="309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56771-9991-4A05-B47C-7999931DC8D7}" v="76" dt="2020-12-10T09:13:28.895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01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2202" y="102"/>
      </p:cViewPr>
      <p:guideLst>
        <p:guide orient="horz" pos="119"/>
        <p:guide orient="horz" pos="2704"/>
        <p:guide orient="horz" pos="4065"/>
        <p:guide orient="horz" pos="618"/>
        <p:guide orient="horz" pos="3929"/>
        <p:guide pos="295"/>
        <p:guide pos="4785"/>
        <p:guide pos="1338"/>
        <p:guide pos="5420"/>
        <p:guide pos="274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9723-29EA-40D1-A866-75A246678432}" type="datetimeFigureOut">
              <a:rPr lang="de-DE" smtClean="0"/>
              <a:t>11.12.2020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0BBEC-CF4A-4428-AB70-CCBF32820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9243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65DAA-18D6-4297-9F3B-FD8455F58A72}" type="datetimeFigureOut">
              <a:rPr lang="de-DE" smtClean="0"/>
              <a:t>11.12.2020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3E575-5967-417D-ADAD-E8E2B4BE3F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871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77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995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31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15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06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83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86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22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199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39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BEFA1-13AA-4CE3-A230-3F939EB74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1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101273D9-AD56-4E13-802A-841CBD8CA6A1}"/>
              </a:ext>
            </a:extLst>
          </p:cNvPr>
          <p:cNvSpPr txBox="1">
            <a:spLocks/>
          </p:cNvSpPr>
          <p:nvPr userDrawn="1"/>
        </p:nvSpPr>
        <p:spPr>
          <a:xfrm>
            <a:off x="8396813" y="6465165"/>
            <a:ext cx="495667" cy="276203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60BEFA1-13AA-4CE3-A230-3F939EB745D3}" type="slidenum">
              <a:rPr lang="de-DE" sz="1200" smtClean="0"/>
              <a:pPr/>
              <a:t>‹Nr.›</a:t>
            </a:fld>
            <a:endParaRPr lang="de-DE" sz="12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0E16DFE-698F-41C3-ACBF-9B4808C86EA1}"/>
              </a:ext>
            </a:extLst>
          </p:cNvPr>
          <p:cNvSpPr txBox="1"/>
          <p:nvPr userDrawn="1"/>
        </p:nvSpPr>
        <p:spPr>
          <a:xfrm>
            <a:off x="378284" y="496258"/>
            <a:ext cx="543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Ergebnisse 2020   |   Zertifikat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0244512-07CD-4A5B-89F9-E91783D82C32}"/>
              </a:ext>
            </a:extLst>
          </p:cNvPr>
          <p:cNvSpPr txBox="1"/>
          <p:nvPr userDrawn="1"/>
        </p:nvSpPr>
        <p:spPr>
          <a:xfrm>
            <a:off x="374540" y="97842"/>
            <a:ext cx="7437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b="0" dirty="0"/>
              <a:t>Qualitätsmanagement für die Nachwuchsförderung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2B9E473-6CB5-48C7-8A04-ADD187652593}"/>
              </a:ext>
            </a:extLst>
          </p:cNvPr>
          <p:cNvSpPr/>
          <p:nvPr userDrawn="1"/>
        </p:nvSpPr>
        <p:spPr>
          <a:xfrm>
            <a:off x="-13954" y="-8092"/>
            <a:ext cx="265474" cy="6876000"/>
          </a:xfrm>
          <a:prstGeom prst="rect">
            <a:avLst/>
          </a:prstGeom>
          <a:gradFill flip="none" rotWithShape="1">
            <a:gsLst>
              <a:gs pos="0">
                <a:srgbClr val="99CC00">
                  <a:shade val="30000"/>
                  <a:satMod val="115000"/>
                </a:srgbClr>
              </a:gs>
              <a:gs pos="50000">
                <a:srgbClr val="99CC00">
                  <a:shade val="67500"/>
                  <a:satMod val="115000"/>
                </a:srgbClr>
              </a:gs>
              <a:gs pos="100000">
                <a:srgbClr val="99CC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glow>
              <a:srgbClr val="339933">
                <a:alpha val="40000"/>
              </a:srgbClr>
            </a:glow>
            <a:innerShdw blurRad="63500" dist="50800" dir="3000000">
              <a:srgbClr val="92D050">
                <a:alpha val="50000"/>
              </a:srgb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6" name="Gerade Verbindung 39">
            <a:extLst>
              <a:ext uri="{FF2B5EF4-FFF2-40B4-BE49-F238E27FC236}">
                <a16:creationId xmlns:a16="http://schemas.microsoft.com/office/drawing/2014/main" id="{4FBC4F5D-19A7-4843-A3A9-60447D5B6F93}"/>
              </a:ext>
            </a:extLst>
          </p:cNvPr>
          <p:cNvCxnSpPr>
            <a:cxnSpLocks/>
          </p:cNvCxnSpPr>
          <p:nvPr userDrawn="1"/>
        </p:nvCxnSpPr>
        <p:spPr>
          <a:xfrm flipV="1">
            <a:off x="395536" y="474785"/>
            <a:ext cx="6768000" cy="10942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rgbClr val="99CC00"/>
                </a:gs>
                <a:gs pos="8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descr="Ein Bild, das Text, Visitenkarte, Screenshot enthält.&#10;&#10;Automatisch generierte Beschreibung">
            <a:extLst>
              <a:ext uri="{FF2B5EF4-FFF2-40B4-BE49-F238E27FC236}">
                <a16:creationId xmlns:a16="http://schemas.microsoft.com/office/drawing/2014/main" id="{5215DCA7-8456-4B78-9530-3774A4C479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0" t="16401" r="2750" b="13896"/>
          <a:stretch/>
        </p:blipFill>
        <p:spPr>
          <a:xfrm>
            <a:off x="6961651" y="116632"/>
            <a:ext cx="1656185" cy="68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9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3179988" y="496258"/>
            <a:ext cx="3696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GOLD (in alphabetischer Reihenfolge)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1034730" y="6330806"/>
            <a:ext cx="69936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Reichweite GOLD von 793 Punkte bis 968 Punkte; Mittelwert GOLD: 853 Punkte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AB830A17-34A0-46CE-B5E6-0C9FF5D63F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389123"/>
              </p:ext>
            </p:extLst>
          </p:nvPr>
        </p:nvGraphicFramePr>
        <p:xfrm>
          <a:off x="486991" y="995312"/>
          <a:ext cx="3869109" cy="5254180"/>
        </p:xfrm>
        <a:graphic>
          <a:graphicData uri="http://schemas.openxmlformats.org/drawingml/2006/table">
            <a:tbl>
              <a:tblPr/>
              <a:tblGrid>
                <a:gridCol w="3869109">
                  <a:extLst>
                    <a:ext uri="{9D8B030D-6E8A-4147-A177-3AD203B41FA5}">
                      <a16:colId xmlns:a16="http://schemas.microsoft.com/office/drawing/2014/main" val="2681707747"/>
                    </a:ext>
                  </a:extLst>
                </a:gridCol>
              </a:tblGrid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Berliner Golfclub Stolper Heide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98342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Club zur Vahr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514461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Frankfurter Golf Club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30628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Freiburger Golfclub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4024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Hubbelrath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125560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St. Leon-Rot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391304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 und Land-Club Berlin-Wannsee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816506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Hannover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582182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Herzogenaurach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072011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Hof Hausen vor der Sonne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95883"/>
                  </a:ext>
                </a:extLst>
              </a:tr>
            </a:tbl>
          </a:graphicData>
        </a:graphic>
      </p:graphicFrame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FDAD5231-4F1A-4345-9984-D3DAABB7C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082102"/>
              </p:ext>
            </p:extLst>
          </p:nvPr>
        </p:nvGraphicFramePr>
        <p:xfrm>
          <a:off x="4751661" y="995312"/>
          <a:ext cx="3869109" cy="5254180"/>
        </p:xfrm>
        <a:graphic>
          <a:graphicData uri="http://schemas.openxmlformats.org/drawingml/2006/table">
            <a:tbl>
              <a:tblPr/>
              <a:tblGrid>
                <a:gridCol w="3869109">
                  <a:extLst>
                    <a:ext uri="{9D8B030D-6E8A-4147-A177-3AD203B41FA5}">
                      <a16:colId xmlns:a16="http://schemas.microsoft.com/office/drawing/2014/main" val="4012362850"/>
                    </a:ext>
                  </a:extLst>
                </a:gridCol>
              </a:tblGrid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Hösel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20282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München Eichenried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658757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München Valley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556274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Neuhof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799765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Schönbuch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36296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Hamburger Golf-Club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73880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Mainzer Golfclub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950625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Münchener Golf-Club e.V. 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315120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Stuttgarter Golf-Club Solitude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89568"/>
                  </a:ext>
                </a:extLst>
              </a:tr>
              <a:tr h="52541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Westfälischer Golf-Club Gütersloh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681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69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3131840" y="496258"/>
            <a:ext cx="3834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SILBER (in alphabetischer Reihenfolge)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0A544E5-9E14-4FBC-839F-FFBEC0122F9D}"/>
              </a:ext>
            </a:extLst>
          </p:cNvPr>
          <p:cNvSpPr txBox="1"/>
          <p:nvPr/>
        </p:nvSpPr>
        <p:spPr>
          <a:xfrm>
            <a:off x="1034730" y="6330806"/>
            <a:ext cx="69936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Reichweite SILBER von 676 Punkte bis 782 Punkte; Mittelwert SILBER: 726 Punkte</a:t>
            </a:r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D9703EAB-36EE-4354-B9EA-05A4EDC7D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70571"/>
              </p:ext>
            </p:extLst>
          </p:nvPr>
        </p:nvGraphicFramePr>
        <p:xfrm>
          <a:off x="478606" y="990748"/>
          <a:ext cx="3877493" cy="5246544"/>
        </p:xfrm>
        <a:graphic>
          <a:graphicData uri="http://schemas.openxmlformats.org/drawingml/2006/table">
            <a:tbl>
              <a:tblPr/>
              <a:tblGrid>
                <a:gridCol w="3877493">
                  <a:extLst>
                    <a:ext uri="{9D8B030D-6E8A-4147-A177-3AD203B41FA5}">
                      <a16:colId xmlns:a16="http://schemas.microsoft.com/office/drawing/2014/main" val="695577222"/>
                    </a:ext>
                  </a:extLst>
                </a:gridCol>
              </a:tblGrid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Bielefelder Golfclub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057006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Burgdorfer Golfclub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443566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Düsseldorfer Golf-Club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767144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Am Habsberg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70262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Paderborner Land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77629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Schloss Langenstein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257543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Teutoburger Wald Halle/Westfalen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480158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 und Country Club Seddiner See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846703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 und Land-Club Köln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69889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 und Land-Club Regensburg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062657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Aldruper Heide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123393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Bonn-Godesberg in Wachtberg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046968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Domäne Niederreutin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345166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Gleidingen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834910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Heidelberg-Lobenfeld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688682"/>
                  </a:ext>
                </a:extLst>
              </a:tr>
              <a:tr h="32790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Hetzenhof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e.V.</a:t>
                      </a:r>
                    </a:p>
                  </a:txBody>
                  <a:tcPr marL="3264" marR="3264" marT="3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874981"/>
                  </a:ext>
                </a:extLst>
              </a:tr>
            </a:tbl>
          </a:graphicData>
        </a:graphic>
      </p:graphicFrame>
      <p:graphicFrame>
        <p:nvGraphicFramePr>
          <p:cNvPr id="14" name="Tabelle 13">
            <a:extLst>
              <a:ext uri="{FF2B5EF4-FFF2-40B4-BE49-F238E27FC236}">
                <a16:creationId xmlns:a16="http://schemas.microsoft.com/office/drawing/2014/main" id="{DC1B09E2-2DE8-4B85-A6EC-62FBFC51C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895541"/>
              </p:ext>
            </p:extLst>
          </p:nvPr>
        </p:nvGraphicFramePr>
        <p:xfrm>
          <a:off x="4726758" y="990748"/>
          <a:ext cx="3877492" cy="5246543"/>
        </p:xfrm>
        <a:graphic>
          <a:graphicData uri="http://schemas.openxmlformats.org/drawingml/2006/table">
            <a:tbl>
              <a:tblPr/>
              <a:tblGrid>
                <a:gridCol w="3877492">
                  <a:extLst>
                    <a:ext uri="{9D8B030D-6E8A-4147-A177-3AD203B41FA5}">
                      <a16:colId xmlns:a16="http://schemas.microsoft.com/office/drawing/2014/main" val="3950017649"/>
                    </a:ext>
                  </a:extLst>
                </a:gridCol>
              </a:tblGrid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Leitershofen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933720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Mannheim-Viernheim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849329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Maria Bildhausen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764729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Olching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80256"/>
                  </a:ext>
                </a:extLst>
              </a:tr>
              <a:tr h="444179">
                <a:tc>
                  <a:txBody>
                    <a:bodyPr/>
                    <a:lstStyle/>
                    <a:p>
                      <a:pPr algn="l" rtl="0" fontAlgn="t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Rheinhessen Hofgut Wißberg </a:t>
                      </a:r>
                      <a:b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St. Johann e.V.</a:t>
                      </a:r>
                    </a:p>
                  </a:txBody>
                  <a:tcPr marL="3400" marR="3400" marT="34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113082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Schloss Miel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345116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Schloß Monrepos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576359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St. Dionys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973857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Starnberg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344217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Syke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886047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Wiesloch Hohenhardter Hof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974669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Winnerod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24469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Wörthsee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632635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Krefelder Golf Club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47646"/>
                  </a:ext>
                </a:extLst>
              </a:tr>
              <a:tr h="34302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Lübeck-Travemünder Golf-Klub e.V.</a:t>
                      </a:r>
                    </a:p>
                  </a:txBody>
                  <a:tcPr marL="3400" marR="3400" marT="3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354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53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A2F0870D-4326-4FC5-B2D5-5F2E80AB5398}"/>
              </a:ext>
            </a:extLst>
          </p:cNvPr>
          <p:cNvSpPr txBox="1"/>
          <p:nvPr/>
        </p:nvSpPr>
        <p:spPr>
          <a:xfrm>
            <a:off x="1034730" y="6330806"/>
            <a:ext cx="7281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Reichweite BRONZE von 520 Punkte bis 674 Punkte; Mittelwert BRONZE: 596 Punkte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DBD0442-4CBD-4718-AD4C-D1D1D2DDBA13}"/>
              </a:ext>
            </a:extLst>
          </p:cNvPr>
          <p:cNvSpPr/>
          <p:nvPr/>
        </p:nvSpPr>
        <p:spPr>
          <a:xfrm>
            <a:off x="3119203" y="496258"/>
            <a:ext cx="4104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BRONZE (in alphabetischer Reihenfolge)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0318E050-0B60-462A-BF4B-0E0B55048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688085"/>
              </p:ext>
            </p:extLst>
          </p:nvPr>
        </p:nvGraphicFramePr>
        <p:xfrm>
          <a:off x="486544" y="981073"/>
          <a:ext cx="3869556" cy="5256212"/>
        </p:xfrm>
        <a:graphic>
          <a:graphicData uri="http://schemas.openxmlformats.org/drawingml/2006/table">
            <a:tbl>
              <a:tblPr/>
              <a:tblGrid>
                <a:gridCol w="3869556">
                  <a:extLst>
                    <a:ext uri="{9D8B030D-6E8A-4147-A177-3AD203B41FA5}">
                      <a16:colId xmlns:a16="http://schemas.microsoft.com/office/drawing/2014/main" val="3600726638"/>
                    </a:ext>
                  </a:extLst>
                </a:gridCol>
              </a:tblGrid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Achimer Golfclub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491753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Aschaffenburger Golfclub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463244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Berliner Golf Club Gatow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00833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Hanau-Wilhelmsbad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14150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Hechingen-Hohenzollern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016792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Lohersand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931675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 u. Country Club Hamburg-Treudelberg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352264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 und Landclub Gut Rieden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08055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und Landclub Holledau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466017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 und Landclub Nordkirchen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449808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am Deister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947351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am Meer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327984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am Sachsenwald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270188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D923382E-A066-4E64-A12E-15CB2EBB1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949301"/>
              </p:ext>
            </p:extLst>
          </p:nvPr>
        </p:nvGraphicFramePr>
        <p:xfrm>
          <a:off x="4734694" y="981075"/>
          <a:ext cx="3869556" cy="5256212"/>
        </p:xfrm>
        <a:graphic>
          <a:graphicData uri="http://schemas.openxmlformats.org/drawingml/2006/table">
            <a:tbl>
              <a:tblPr/>
              <a:tblGrid>
                <a:gridCol w="3869556">
                  <a:extLst>
                    <a:ext uri="{9D8B030D-6E8A-4147-A177-3AD203B41FA5}">
                      <a16:colId xmlns:a16="http://schemas.microsoft.com/office/drawing/2014/main" val="4261184118"/>
                    </a:ext>
                  </a:extLst>
                </a:gridCol>
              </a:tblGrid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An der Pinnau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456036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Bayreuth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47467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Bergisch Land Wuppertal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890654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Bruchsal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193989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Burg Overbach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465793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Dreibäumen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498947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Erftaue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77988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Hamburg - Ahrensburg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39059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Hamburg Wendlohe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826239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Hamburg-Holm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448158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Hamburg-Walddörfer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530961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Ingolstadt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264614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Jersbek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799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66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2DBD0442-4CBD-4718-AD4C-D1D1D2DDBA13}"/>
              </a:ext>
            </a:extLst>
          </p:cNvPr>
          <p:cNvSpPr/>
          <p:nvPr/>
        </p:nvSpPr>
        <p:spPr>
          <a:xfrm>
            <a:off x="3119203" y="496258"/>
            <a:ext cx="4104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BRONZE (in alphabetischer Reihenfolge)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ED5E3E4-9360-43BC-8063-4CAB3182ED71}"/>
              </a:ext>
            </a:extLst>
          </p:cNvPr>
          <p:cNvSpPr txBox="1"/>
          <p:nvPr/>
        </p:nvSpPr>
        <p:spPr>
          <a:xfrm>
            <a:off x="1034730" y="6330806"/>
            <a:ext cx="7281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Reichweite BRONZE von 520 Punkte bis 674 Punkte; Mittelwert BRONZE: 596 Punkte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42CB2DB1-EBE7-4DC2-8385-811B17971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302827"/>
              </p:ext>
            </p:extLst>
          </p:nvPr>
        </p:nvGraphicFramePr>
        <p:xfrm>
          <a:off x="468313" y="1000578"/>
          <a:ext cx="3870956" cy="5255028"/>
        </p:xfrm>
        <a:graphic>
          <a:graphicData uri="http://schemas.openxmlformats.org/drawingml/2006/table">
            <a:tbl>
              <a:tblPr/>
              <a:tblGrid>
                <a:gridCol w="3870956">
                  <a:extLst>
                    <a:ext uri="{9D8B030D-6E8A-4147-A177-3AD203B41FA5}">
                      <a16:colId xmlns:a16="http://schemas.microsoft.com/office/drawing/2014/main" val="2269749280"/>
                    </a:ext>
                  </a:extLst>
                </a:gridCol>
              </a:tblGrid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Kitzeberg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861538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Kurpfalz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126893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Meerbusch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679913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München-Riedhof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662577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Ruhpolding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809468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Schloss Elkofen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733072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Schloss Guttenburg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38781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Schloss Maxlrain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799161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Schwanhof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58388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Sigmaringen Zollern-Alb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876613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Unna-Fröndenberg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96836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</a:t>
                      </a:r>
                      <a:r>
                        <a:rPr lang="de-D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Urloffen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e.V.  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762214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643BA48A-F47B-439F-892E-08FE3AE18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697705"/>
              </p:ext>
            </p:extLst>
          </p:nvPr>
        </p:nvGraphicFramePr>
        <p:xfrm>
          <a:off x="4733294" y="981074"/>
          <a:ext cx="3870956" cy="5255030"/>
        </p:xfrm>
        <a:graphic>
          <a:graphicData uri="http://schemas.openxmlformats.org/drawingml/2006/table">
            <a:tbl>
              <a:tblPr/>
              <a:tblGrid>
                <a:gridCol w="3870956">
                  <a:extLst>
                    <a:ext uri="{9D8B030D-6E8A-4147-A177-3AD203B41FA5}">
                      <a16:colId xmlns:a16="http://schemas.microsoft.com/office/drawing/2014/main" val="1531003024"/>
                    </a:ext>
                  </a:extLst>
                </a:gridCol>
              </a:tblGrid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Vechta-Welpe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794763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Waldbrunnen im Siebengebirge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396635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Wolfsburg Boldecker Land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768073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Golf-Klub Braunschweig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329404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Golfpark München Aschheim GmbH &amp; Co. KG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862871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Golfplatz Altenstadt GmbH &amp; Co. KG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889544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Licher </a:t>
                      </a:r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Golf-Club</a:t>
                      </a:r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Fürstliches</a:t>
                      </a:r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Hofgut </a:t>
                      </a:r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Kolnhausen </a:t>
                      </a:r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e.V.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960035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Märkischer Golfclub Potsdam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964203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Mittelholsteinischer Golf-Club Aukrug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48835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Mittelrheinischer Golfclub Bad Ems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621686"/>
                  </a:ext>
                </a:extLst>
              </a:tr>
              <a:tr h="47773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Thüringer Golfclub Drei Gleichen Mühlberg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5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08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A2F0870D-4326-4FC5-B2D5-5F2E80AB5398}"/>
              </a:ext>
            </a:extLst>
          </p:cNvPr>
          <p:cNvSpPr txBox="1"/>
          <p:nvPr/>
        </p:nvSpPr>
        <p:spPr>
          <a:xfrm>
            <a:off x="611560" y="6330806"/>
            <a:ext cx="7848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Reichweite ZERTIFIKAT von 240 Punkte bis 519,5 Punkte; Mittelwert ZERTIFIKAT: 432 Punkte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DBD0442-4CBD-4718-AD4C-D1D1D2DDBA13}"/>
              </a:ext>
            </a:extLst>
          </p:cNvPr>
          <p:cNvSpPr/>
          <p:nvPr/>
        </p:nvSpPr>
        <p:spPr>
          <a:xfrm>
            <a:off x="3129891" y="496258"/>
            <a:ext cx="3210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 (in alphabetischer Reihenfolge)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951C582-7255-4938-9EA3-51C27A913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239940"/>
              </p:ext>
            </p:extLst>
          </p:nvPr>
        </p:nvGraphicFramePr>
        <p:xfrm>
          <a:off x="468313" y="981074"/>
          <a:ext cx="3887787" cy="5256216"/>
        </p:xfrm>
        <a:graphic>
          <a:graphicData uri="http://schemas.openxmlformats.org/drawingml/2006/table">
            <a:tbl>
              <a:tblPr/>
              <a:tblGrid>
                <a:gridCol w="3887787">
                  <a:extLst>
                    <a:ext uri="{9D8B030D-6E8A-4147-A177-3AD203B41FA5}">
                      <a16:colId xmlns:a16="http://schemas.microsoft.com/office/drawing/2014/main" val="1194473214"/>
                    </a:ext>
                  </a:extLst>
                </a:gridCol>
              </a:tblGrid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Castanea Golf Resort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65842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Großensee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618396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Hammetweil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816362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Schloß Klingenburg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46244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Club Verden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353227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 in Hude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43556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Altötting-Burghausen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79039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am Nationalpark Bayerischer Wald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905686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Bostalsee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570398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Castrop-Rauxel e.V. in Frohlinde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252987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Coburg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43630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Domtal Mommenheim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379728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Golfclub Dresden Elbflorenz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086705"/>
                  </a:ext>
                </a:extLst>
              </a:tr>
              <a:tr h="37544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Golf-Club Eifel e.V.</a:t>
                      </a:r>
                    </a:p>
                  </a:txBody>
                  <a:tcPr marL="3730" marR="3730" marT="37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655838"/>
                  </a:ext>
                </a:extLst>
              </a:tr>
            </a:tbl>
          </a:graphicData>
        </a:graphic>
      </p:graphicFrame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66DA5AD0-0E49-4CFF-A65D-5D872BFA4A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281735"/>
              </p:ext>
            </p:extLst>
          </p:nvPr>
        </p:nvGraphicFramePr>
        <p:xfrm>
          <a:off x="4735170" y="981074"/>
          <a:ext cx="3887787" cy="5256212"/>
        </p:xfrm>
        <a:graphic>
          <a:graphicData uri="http://schemas.openxmlformats.org/drawingml/2006/table">
            <a:tbl>
              <a:tblPr/>
              <a:tblGrid>
                <a:gridCol w="3887787">
                  <a:extLst>
                    <a:ext uri="{9D8B030D-6E8A-4147-A177-3AD203B41FA5}">
                      <a16:colId xmlns:a16="http://schemas.microsoft.com/office/drawing/2014/main" val="250690820"/>
                    </a:ext>
                  </a:extLst>
                </a:gridCol>
              </a:tblGrid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Golfclub Gut Sansenhof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209900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Golf-Club Kürten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927856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Golfclub Lichtenau-Weickershof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560801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Golfclub Oldenburger Land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820933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Golfclub Peine-Edemissen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434500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Golfclub Reischenhof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879012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Golfclub Schloss Myllendonk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783671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Golfclub Teck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640087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Golfclub Waldegg-Wiggensbach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174338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Green Eagle Golf Courses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76160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Landgolfclub Schloss Moyland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896462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OPEN.9 Golf Eichenried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597163"/>
                  </a:ext>
                </a:extLst>
              </a:tr>
              <a:tr h="4043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Royal Saint Barbara´s Dortmund Golf Club e.V.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827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15285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D05F28A31E684789221C9D1E526AFD" ma:contentTypeVersion="12" ma:contentTypeDescription="Ein neues Dokument erstellen." ma:contentTypeScope="" ma:versionID="b963ea86feb321763bddcabd9d4dff6c">
  <xsd:schema xmlns:xsd="http://www.w3.org/2001/XMLSchema" xmlns:xs="http://www.w3.org/2001/XMLSchema" xmlns:p="http://schemas.microsoft.com/office/2006/metadata/properties" xmlns:ns2="0b35ada3-5cb3-4636-8719-412af80d2c7d" xmlns:ns3="1fb4a0cd-89ce-47ca-be72-d51ef82de5d2" targetNamespace="http://schemas.microsoft.com/office/2006/metadata/properties" ma:root="true" ma:fieldsID="b3d6e069554d9337e6e50b592a231a32" ns2:_="" ns3:_="">
    <xsd:import namespace="0b35ada3-5cb3-4636-8719-412af80d2c7d"/>
    <xsd:import namespace="1fb4a0cd-89ce-47ca-be72-d51ef82de5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35ada3-5cb3-4636-8719-412af80d2c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4a0cd-89ce-47ca-be72-d51ef82de5d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F940CD-C1D5-40F9-BF6C-88B13E66199F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4b0f0480-0225-4f85-9447-025787e593fb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df43bff3-148c-40bd-b0d8-bdc65e42ecc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ED6CBC0-CFBD-4B01-B27E-221708610E64}"/>
</file>

<file path=customXml/itemProps3.xml><?xml version="1.0" encoding="utf-8"?>
<ds:datastoreItem xmlns:ds="http://schemas.openxmlformats.org/officeDocument/2006/customXml" ds:itemID="{1563AD56-99FF-4481-A81E-9AAA7D1B74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1089</Words>
  <Application>Microsoft Office PowerPoint</Application>
  <PresentationFormat>Bildschirmpräsentation (4:3)</PresentationFormat>
  <Paragraphs>137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norbert.kutschera</dc:creator>
  <cp:lastModifiedBy>Rossini  Postiglione</cp:lastModifiedBy>
  <cp:revision>88</cp:revision>
  <cp:lastPrinted>2020-12-11T11:16:11Z</cp:lastPrinted>
  <dcterms:created xsi:type="dcterms:W3CDTF">2015-08-30T12:08:26Z</dcterms:created>
  <dcterms:modified xsi:type="dcterms:W3CDTF">2020-12-11T11:16:39Z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0x01010094D05F28A31E684789221C9D1E526AFD</vt:lpwstr>
  </property>
</Properties>
</file>